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e75bcf10f3_0_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e75bcf10f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787b2973d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e787b2973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e787b2973d_0_3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e787b2973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e75bcf10f3_0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e75bcf10f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e75bcf10f3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e75bcf10f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e787b2973d_0_4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e787b2973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e75bcf10f3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e75bcf10f3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e75bcf10f3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e75bcf10f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e75bcf10f3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e75bcf10f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e787b2973d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e787b2973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e75bcf10f3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e75bcf10f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e75bcf10f3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e75bcf10f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e75bcf10f3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e75bcf10f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100"/>
              <a:t>Deep Learning for Real-time Perception in Autonomous Systems</a:t>
            </a:r>
            <a:endParaRPr sz="3100"/>
          </a:p>
        </p:txBody>
      </p:sp>
      <p:sp>
        <p:nvSpPr>
          <p:cNvPr id="68" name="Google Shape;68;p13"/>
          <p:cNvSpPr txBox="1"/>
          <p:nvPr>
            <p:ph idx="1" type="subTitle"/>
          </p:nvPr>
        </p:nvSpPr>
        <p:spPr>
          <a:xfrm>
            <a:off x="390525" y="346590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By: Elyas Abate</a:t>
            </a:r>
            <a:endParaRPr sz="1700"/>
          </a:p>
          <a:p>
            <a:pPr indent="0" lvl="0" marL="0" rtl="0" algn="l">
              <a:spcBef>
                <a:spcPts val="0"/>
              </a:spcBef>
              <a:spcAft>
                <a:spcPts val="0"/>
              </a:spcAft>
              <a:buNone/>
            </a:pPr>
            <a:r>
              <a:rPr lang="en" sz="1700"/>
              <a:t>Submitted</a:t>
            </a:r>
            <a:r>
              <a:rPr lang="en" sz="1700"/>
              <a:t> to: Natnael Argaw (Phd)</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22" name="Google Shape;122;p22"/>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  State of the Art in Vision-Based Localization Techniques for Autonomous Navigation Systems</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This paper surveys the state-of-the-art in vision-based localization systems, such as visual odometry (VO) and visual-inertial odometry (VIO). It analyzes key design aspects of these techniques, including appearance, feature, and learning-based approaches. The paper also reviews the challenges associated with these approaches, particularly in visually degraded environments, and discusses future research considerations to enhance robustness and reliability in autonomous systems.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28" name="Google Shape;128;p23"/>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Perception for Autonomous Systems (PAZ)</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Introduced the Perception for Autonomous Systems (PAZ) \cite{arriaga2020perception} software library, a hierarchical perception library designed to manipulate multiple levels of abstraction according to user requirements or skill levels. PAZ facilitates efficient preprocessing, data augmentation, prediction, and postprocessing of inputs and outputs for machine learning models, demonstrating its utility in various robotic perception tasks.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34" name="Google Shape;134;p24"/>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Deep Learning and Control Algorithms of Direct Perception for Autonomous Driving</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 propose an end-to-end machine learning model integrating multi-task (MT) learning, CNNs, and control algorithms to achieve efficient inference and stable driving for self-driving cars. The CNN-MT model estimates perception indicators and driving decisions based on the direct perception paradigm, demonstrating superior performance in highway traffic scenarios.</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40" name="Google Shape;140;p25"/>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highlight>
                  <a:srgbClr val="FFFFFF"/>
                </a:highlight>
                <a:latin typeface="Arial"/>
                <a:ea typeface="Arial"/>
                <a:cs typeface="Arial"/>
                <a:sym typeface="Arial"/>
              </a:rPr>
              <a:t>propose an end-to-end machine learning model integrating multi-task (MT) learning, CNNs, and control algorithms to achieve efficient inference and stable driving for self-driving cars. The CNN-MT model estimates perception indicators and driving decisions based on the direct perception paradigm, demonstrating superior performance in highway traffic scenarios.</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46" name="Google Shape;146;p26"/>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Promising Directions for Future Research</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Several promising directions for future research have emerged:</a:t>
            </a:r>
            <a:endParaRPr sz="1300">
              <a:highlight>
                <a:srgbClr val="FFFFFF"/>
              </a:highlight>
              <a:latin typeface="Arial"/>
              <a:ea typeface="Arial"/>
              <a:cs typeface="Arial"/>
              <a:sym typeface="Arial"/>
            </a:endParaRPr>
          </a:p>
          <a:p>
            <a:pPr indent="-311150" lvl="0" marL="457200" marR="952500" rtl="0" algn="l">
              <a:lnSpc>
                <a:spcPct val="109615"/>
              </a:lnSpc>
              <a:spcBef>
                <a:spcPts val="200"/>
              </a:spcBef>
              <a:spcAft>
                <a:spcPts val="0"/>
              </a:spcAft>
              <a:buSzPts val="1300"/>
              <a:buFont typeface="Arial"/>
              <a:buChar char="●"/>
            </a:pPr>
            <a:r>
              <a:rPr lang="en" sz="1300">
                <a:highlight>
                  <a:srgbClr val="FFFFFF"/>
                </a:highlight>
                <a:latin typeface="Arial"/>
                <a:ea typeface="Arial"/>
                <a:cs typeface="Arial"/>
                <a:sym typeface="Arial"/>
              </a:rPr>
              <a:t>Developing more efficient deep learning models that balance accuracy and computational requirements.</a:t>
            </a:r>
            <a:endParaRPr sz="1300">
              <a:highlight>
                <a:srgbClr val="FFFFFF"/>
              </a:highlight>
              <a:latin typeface="Arial"/>
              <a:ea typeface="Arial"/>
              <a:cs typeface="Arial"/>
              <a:sym typeface="Arial"/>
            </a:endParaRPr>
          </a:p>
          <a:p>
            <a:pPr indent="-311150" lvl="0" marL="457200" marR="952500" rtl="0" algn="l">
              <a:lnSpc>
                <a:spcPct val="109615"/>
              </a:lnSpc>
              <a:spcBef>
                <a:spcPts val="0"/>
              </a:spcBef>
              <a:spcAft>
                <a:spcPts val="0"/>
              </a:spcAft>
              <a:buSzPts val="1300"/>
              <a:buFont typeface="Arial"/>
              <a:buChar char="●"/>
            </a:pPr>
            <a:r>
              <a:rPr lang="en" sz="1300">
                <a:highlight>
                  <a:srgbClr val="FFFFFF"/>
                </a:highlight>
                <a:latin typeface="Arial"/>
                <a:ea typeface="Arial"/>
                <a:cs typeface="Arial"/>
                <a:sym typeface="Arial"/>
              </a:rPr>
              <a:t>Enhancing the robustness of models to diverse environmental conditions, including adverse weather and varying lighting.</a:t>
            </a:r>
            <a:endParaRPr sz="1300">
              <a:highlight>
                <a:srgbClr val="FFFFFF"/>
              </a:highlight>
              <a:latin typeface="Arial"/>
              <a:ea typeface="Arial"/>
              <a:cs typeface="Arial"/>
              <a:sym typeface="Arial"/>
            </a:endParaRPr>
          </a:p>
          <a:p>
            <a:pPr indent="-311150" lvl="0" marL="457200" marR="952500" rtl="0" algn="l">
              <a:lnSpc>
                <a:spcPct val="109615"/>
              </a:lnSpc>
              <a:spcBef>
                <a:spcPts val="0"/>
              </a:spcBef>
              <a:spcAft>
                <a:spcPts val="0"/>
              </a:spcAft>
              <a:buSzPts val="1300"/>
              <a:buFont typeface="Arial"/>
              <a:buChar char="●"/>
            </a:pPr>
            <a:r>
              <a:rPr lang="en" sz="1300">
                <a:highlight>
                  <a:srgbClr val="FFFFFF"/>
                </a:highlight>
                <a:latin typeface="Arial"/>
                <a:ea typeface="Arial"/>
                <a:cs typeface="Arial"/>
                <a:sym typeface="Arial"/>
              </a:rPr>
              <a:t>Exploring the potential of emerging technologies like edge computing and neuromorphic hardware to further reduce latency and power consumption.</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152" name="Google Shape;152;p27"/>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lt2"/>
              </a:buClr>
              <a:buSzPts val="1300"/>
              <a:buFont typeface="Arial"/>
              <a:buChar char="●"/>
            </a:pPr>
            <a:r>
              <a:rPr lang="en" sz="1300">
                <a:highlight>
                  <a:srgbClr val="FFFFFF"/>
                </a:highlight>
                <a:latin typeface="Arial"/>
                <a:ea typeface="Arial"/>
                <a:cs typeface="Arial"/>
                <a:sym typeface="Arial"/>
              </a:rPr>
              <a:t>Creating larger and more diverse annotated datasets to improve model generalization.</a:t>
            </a:r>
            <a:endParaRPr sz="1300">
              <a:highlight>
                <a:srgbClr val="FFFFFF"/>
              </a:highlight>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lang="en" sz="1300">
                <a:highlight>
                  <a:srgbClr val="FFFFFF"/>
                </a:highlight>
                <a:latin typeface="Arial"/>
                <a:ea typeface="Arial"/>
                <a:cs typeface="Arial"/>
                <a:sym typeface="Arial"/>
              </a:rPr>
              <a:t>Investigating methods to integrate real-time perception with other components of autonomous systems, such as planning and control, to achieve more holistic and efficient solutions.</a:t>
            </a:r>
            <a:endParaRPr sz="1300">
              <a:highlight>
                <a:srgbClr val="FFFFFF"/>
              </a:highlight>
              <a:latin typeface="Arial"/>
              <a:ea typeface="Arial"/>
              <a:cs typeface="Arial"/>
              <a:sym typeface="Arial"/>
            </a:endParaRPr>
          </a:p>
          <a:p>
            <a:pPr indent="0" lvl="0" marL="0" rtl="0" algn="l">
              <a:spcBef>
                <a:spcPts val="0"/>
              </a:spcBef>
              <a:spcAft>
                <a:spcPts val="0"/>
              </a:spcAft>
              <a:buNone/>
            </a:pPr>
            <a:r>
              <a:t/>
            </a:r>
            <a:endParaRPr sz="1300">
              <a:highlight>
                <a:srgbClr val="FFFFFF"/>
              </a:highlight>
              <a:latin typeface="Arial"/>
              <a:ea typeface="Arial"/>
              <a:cs typeface="Arial"/>
              <a:sym typeface="Arial"/>
            </a:endParaRPr>
          </a:p>
          <a:p>
            <a:pPr indent="0" lvl="0" marL="0" rtl="0" algn="l">
              <a:spcBef>
                <a:spcPts val="0"/>
              </a:spcBef>
              <a:spcAft>
                <a:spcPts val="1600"/>
              </a:spcAft>
              <a:buNone/>
            </a:pPr>
            <a:r>
              <a:t/>
            </a:r>
            <a:endParaRPr sz="1300">
              <a:solidFill>
                <a:schemeClr val="dk1"/>
              </a:solidFill>
              <a:highlight>
                <a:srgbClr val="FFFFFF"/>
              </a:highlight>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58" name="Google Shape;158;p28"/>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rgbClr val="5F6368"/>
              </a:solidFill>
              <a:highlight>
                <a:srgbClr val="FFFFFF"/>
              </a:highlight>
              <a:latin typeface="Arial"/>
              <a:ea typeface="Arial"/>
              <a:cs typeface="Arial"/>
              <a:sym typeface="Arial"/>
            </a:endParaRPr>
          </a:p>
          <a:p>
            <a:pPr indent="0" lvl="0" marL="0" rtl="0" algn="l">
              <a:spcBef>
                <a:spcPts val="1600"/>
              </a:spcBef>
              <a:spcAft>
                <a:spcPts val="0"/>
              </a:spcAft>
              <a:buNone/>
            </a:pPr>
            <a:r>
              <a:rPr lang="en" sz="1300">
                <a:solidFill>
                  <a:srgbClr val="5F6368"/>
                </a:solidFill>
                <a:highlight>
                  <a:srgbClr val="FFFFFF"/>
                </a:highlight>
                <a:latin typeface="Arial"/>
                <a:ea typeface="Arial"/>
                <a:cs typeface="Arial"/>
                <a:sym typeface="Arial"/>
              </a:rPr>
              <a:t>This review has provided an overview of deep learning techniques for real-time perception in autonomous systems, highlighting the key advances, challenges, and future directions. While significant progress has been made, there is still much to be explored to fully realize the potential of autonomous systems. </a:t>
            </a:r>
            <a:endParaRPr sz="1300">
              <a:solidFill>
                <a:srgbClr val="5F6368"/>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sz="1300">
              <a:solidFill>
                <a:srgbClr val="5F6368"/>
              </a:solidFill>
              <a:highlight>
                <a:srgbClr val="FFFFFF"/>
              </a:highlight>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64" name="Google Shape;164;p29"/>
          <p:cNvSpPr txBox="1"/>
          <p:nvPr>
            <p:ph idx="1" type="body"/>
          </p:nvPr>
        </p:nvSpPr>
        <p:spPr>
          <a:xfrm>
            <a:off x="316300" y="1477075"/>
            <a:ext cx="1612500" cy="44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Elyas Abate</a:t>
            </a:r>
            <a:endParaRPr sz="1600"/>
          </a:p>
        </p:txBody>
      </p:sp>
      <p:pic>
        <p:nvPicPr>
          <p:cNvPr descr="Black and white upward shot of Golden Gate Bridge" id="165" name="Google Shape;165;p29"/>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Introduction</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Recent advances in deep learning have enabled the development of sophisticated perception systems that can process vast amounts of data in real-time.</a:t>
            </a:r>
            <a:endParaRPr sz="1500"/>
          </a:p>
          <a:p>
            <a:pPr indent="0" lvl="0" marL="0" rtl="0" algn="l">
              <a:spcBef>
                <a:spcPts val="1600"/>
              </a:spcBef>
              <a:spcAft>
                <a:spcPts val="1600"/>
              </a:spcAft>
              <a:buNone/>
            </a:pPr>
            <a:r>
              <a:rPr lang="en" sz="1500"/>
              <a:t>The importance of real-time perception in autonomous systems cannot be overstated. It not only enables the system to understand and interpret its surroundings but also facilitates safe and efficient navigation.</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200"/>
              <a:t>Introduction ..</a:t>
            </a:r>
            <a:endParaRPr/>
          </a:p>
        </p:txBody>
      </p:sp>
      <p:sp>
        <p:nvSpPr>
          <p:cNvPr id="80" name="Google Shape;80;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Despite the significant advancements in this field, several challenges remain. High computational demands, data quality and availability, and ensuring safety and reliability are some of the key issues that need to be addressed. This review aims to provide an overview of the current state-of-the-art in deep learning for real-time perception, discuss the challenges and opportunities, and identify promising directions for future research.</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86" name="Google Shape;86;p16"/>
          <p:cNvSpPr txBox="1"/>
          <p:nvPr>
            <p:ph idx="1" type="body"/>
          </p:nvPr>
        </p:nvSpPr>
        <p:spPr>
          <a:xfrm>
            <a:off x="471900" y="1919075"/>
            <a:ext cx="81120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Digital Image Processing (DIP) involves the manipulation and analysis of digital images through computer algorithms. Since its inception in the 1960s, DIP has evolved significantly, transitioning from basic operations like image enhancement and restoration to advanced techniques in image analysis and understanding.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92" name="Google Shape;92;p17"/>
          <p:cNvSpPr txBox="1"/>
          <p:nvPr>
            <p:ph idx="1" type="body"/>
          </p:nvPr>
        </p:nvSpPr>
        <p:spPr>
          <a:xfrm>
            <a:off x="471900" y="1919075"/>
            <a:ext cx="8112000" cy="27102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rPr lang="en"/>
              <a:t>Perception is a critical component of autonomous systems, enabling them to understand and interact with their environment. In self-driving cars, for instance, perception systems detect and classify objects, estimate distances, and interpret traffic signals to navigate safely. Similarly, in autonomous drones, perception systems identify and track obstacles, enabling precise navigation through complex environments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98" name="Google Shape;98;p18"/>
          <p:cNvSpPr txBox="1"/>
          <p:nvPr>
            <p:ph idx="1" type="body"/>
          </p:nvPr>
        </p:nvSpPr>
        <p:spPr>
          <a:xfrm>
            <a:off x="471900" y="1919075"/>
            <a:ext cx="8112000" cy="27102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Despite significant advancements, several challenges remain in real-time perception for autonomous systems. </a:t>
            </a:r>
            <a:endParaRPr/>
          </a:p>
          <a:p>
            <a:pPr indent="-317500" lvl="0" marL="457200" rtl="0" algn="l">
              <a:spcBef>
                <a:spcPts val="1600"/>
              </a:spcBef>
              <a:spcAft>
                <a:spcPts val="0"/>
              </a:spcAft>
              <a:buSzPts val="1400"/>
              <a:buChar char="●"/>
            </a:pPr>
            <a:r>
              <a:rPr lang="en"/>
              <a:t> High Computational Demands: Real-time perception requires not only high accuracy but also low latency and efficient computational performance. </a:t>
            </a:r>
            <a:endParaRPr/>
          </a:p>
          <a:p>
            <a:pPr indent="-317500" lvl="0" marL="457200" rtl="0" algn="l">
              <a:spcBef>
                <a:spcPts val="0"/>
              </a:spcBef>
              <a:spcAft>
                <a:spcPts val="0"/>
              </a:spcAft>
              <a:buSzPts val="1400"/>
              <a:buChar char="●"/>
            </a:pPr>
            <a:r>
              <a:rPr lang="en"/>
              <a:t>Data Quality and Availability: The need for large annotated datasets poses challenges for new applications and domains.</a:t>
            </a:r>
            <a:endParaRPr/>
          </a:p>
          <a:p>
            <a:pPr indent="-317500" lvl="0" marL="457200" rtl="0" algn="l">
              <a:spcBef>
                <a:spcPts val="0"/>
              </a:spcBef>
              <a:spcAft>
                <a:spcPts val="0"/>
              </a:spcAft>
              <a:buSzPts val="1400"/>
              <a:buChar char="●"/>
            </a:pPr>
            <a:r>
              <a:rPr lang="en"/>
              <a:t>Safety and Reliability: Providing safety guarantees for systems that rely on deep learning for perception remains difficult. </a:t>
            </a:r>
            <a:endParaRPr/>
          </a:p>
          <a:p>
            <a:pPr indent="0" lvl="0" marL="45720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a:t>
            </a:r>
            <a:r>
              <a:rPr lang="en"/>
              <a:t> </a:t>
            </a:r>
            <a:r>
              <a:rPr lang="en"/>
              <a:t>review</a:t>
            </a:r>
            <a:r>
              <a:rPr lang="en"/>
              <a:t> </a:t>
            </a:r>
            <a:endParaRPr/>
          </a:p>
        </p:txBody>
      </p:sp>
      <p:sp>
        <p:nvSpPr>
          <p:cNvPr id="104" name="Google Shape;104;p19"/>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300">
                <a:highlight>
                  <a:srgbClr val="FFFFFF"/>
                </a:highlight>
                <a:latin typeface="Arial"/>
                <a:ea typeface="Arial"/>
                <a:cs typeface="Arial"/>
                <a:sym typeface="Arial"/>
              </a:rPr>
              <a:t>In this section, we review the latest research in deep learning for real-time perception, focusing on influential papers from top-tier conferences and journals. The review covers a range of topics, including image classification, object detection, semantic segmentation, and the integration of these techniques into autonomous systems.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10" name="Google Shape;110;p20"/>
          <p:cNvSpPr txBox="1"/>
          <p:nvPr>
            <p:ph idx="1" type="body"/>
          </p:nvPr>
        </p:nvSpPr>
        <p:spPr>
          <a:xfrm>
            <a:off x="530150" y="1919075"/>
            <a:ext cx="8053800" cy="19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highlight>
                  <a:srgbClr val="FFFFFF"/>
                </a:highlight>
                <a:latin typeface="Arial"/>
                <a:ea typeface="Arial"/>
                <a:cs typeface="Arial"/>
                <a:sym typeface="Arial"/>
              </a:rPr>
              <a:t>Real-Time and Robust 3D Object Detection with Roadside LiDARs</a:t>
            </a:r>
            <a:endParaRPr sz="1300">
              <a:solidFill>
                <a:schemeClr val="dk1"/>
              </a:solidFill>
              <a:highlight>
                <a:srgbClr val="FFFFFF"/>
              </a:highlight>
              <a:latin typeface="Arial"/>
              <a:ea typeface="Arial"/>
              <a:cs typeface="Arial"/>
              <a:sym typeface="Arial"/>
            </a:endParaRPr>
          </a:p>
          <a:p>
            <a:pPr indent="0" lvl="0" marL="0" rtl="0" algn="l">
              <a:spcBef>
                <a:spcPts val="1600"/>
              </a:spcBef>
              <a:spcAft>
                <a:spcPts val="0"/>
              </a:spcAft>
              <a:buNone/>
            </a:pPr>
            <a:r>
              <a:rPr lang="en" sz="1300">
                <a:highlight>
                  <a:srgbClr val="FFFFFF"/>
                </a:highlight>
                <a:latin typeface="Arial"/>
                <a:ea typeface="Arial"/>
                <a:cs typeface="Arial"/>
                <a:sym typeface="Arial"/>
              </a:rPr>
              <a:t>This work aims to address the challenges in autonomous driving by focusing on the 3D perception of the environment using roadside LiDARs. A 3D object detection model is designed to detect traffic participants in real-time. The model uses an existing 3D detector as a baseline and improves its accuracy. Evaluations on multiple datasets demonstrate the model's effectiveness, achieving an inference speed of 45 Hz (22 ms). </a:t>
            </a:r>
            <a:endParaRPr sz="1300">
              <a:highlight>
                <a:srgbClr val="FFFFFF"/>
              </a:highlight>
              <a:latin typeface="Arial"/>
              <a:ea typeface="Arial"/>
              <a:cs typeface="Arial"/>
              <a:sym typeface="Arial"/>
            </a:endParaRPr>
          </a:p>
          <a:p>
            <a:pPr indent="0" lvl="0" marL="0" rtl="0" algn="l">
              <a:spcBef>
                <a:spcPts val="1600"/>
              </a:spcBef>
              <a:spcAft>
                <a:spcPts val="0"/>
              </a:spcAft>
              <a:buNone/>
            </a:pPr>
            <a:r>
              <a:t/>
            </a:r>
            <a:endParaRPr sz="1300">
              <a:highlight>
                <a:srgbClr val="FFFFFF"/>
              </a:highlight>
              <a:latin typeface="Arial"/>
              <a:ea typeface="Arial"/>
              <a:cs typeface="Arial"/>
              <a:sym typeface="Arial"/>
            </a:endParaRPr>
          </a:p>
          <a:p>
            <a:pPr indent="0" lvl="0" marL="0" rtl="0" algn="l">
              <a:spcBef>
                <a:spcPts val="1600"/>
              </a:spcBef>
              <a:spcAft>
                <a:spcPts val="1600"/>
              </a:spcAft>
              <a:buNone/>
            </a:pPr>
            <a:r>
              <a:t/>
            </a:r>
            <a:endParaRPr sz="1300">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Literature review </a:t>
            </a:r>
            <a:endParaRPr/>
          </a:p>
        </p:txBody>
      </p:sp>
      <p:sp>
        <p:nvSpPr>
          <p:cNvPr id="116" name="Google Shape;116;p21"/>
          <p:cNvSpPr txBox="1"/>
          <p:nvPr>
            <p:ph idx="1" type="body"/>
          </p:nvPr>
        </p:nvSpPr>
        <p:spPr>
          <a:xfrm>
            <a:off x="530150" y="1919075"/>
            <a:ext cx="8358300" cy="1961100"/>
          </a:xfrm>
          <a:prstGeom prst="rect">
            <a:avLst/>
          </a:prstGeom>
        </p:spPr>
        <p:txBody>
          <a:bodyPr anchorCtr="0" anchor="t" bIns="91425" lIns="91425" spcFirstLastPara="1" rIns="91425" wrap="square" tIns="91425">
            <a:noAutofit/>
          </a:bodyPr>
          <a:lstStyle/>
          <a:p>
            <a:pPr indent="0" lvl="0" marL="0" marR="952500" rtl="0" algn="l">
              <a:lnSpc>
                <a:spcPct val="109615"/>
              </a:lnSpc>
              <a:spcBef>
                <a:spcPts val="0"/>
              </a:spcBef>
              <a:spcAft>
                <a:spcPts val="0"/>
              </a:spcAft>
              <a:buNone/>
            </a:pPr>
            <a:r>
              <a:rPr lang="en" sz="1300">
                <a:solidFill>
                  <a:schemeClr val="dk1"/>
                </a:solidFill>
                <a:highlight>
                  <a:srgbClr val="FFFFFF"/>
                </a:highlight>
                <a:latin typeface="Arial"/>
                <a:ea typeface="Arial"/>
                <a:cs typeface="Arial"/>
                <a:sym typeface="Arial"/>
              </a:rPr>
              <a:t>Self-Supervised Monocular Depth Estimation for All-Day Images Using Domain Separation</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chemeClr val="dk1"/>
              </a:solidFill>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rPr lang="en" sz="1300">
                <a:highlight>
                  <a:srgbClr val="FFFFFF"/>
                </a:highlight>
                <a:latin typeface="Arial"/>
                <a:ea typeface="Arial"/>
                <a:cs typeface="Arial"/>
                <a:sym typeface="Arial"/>
              </a:rPr>
              <a:t>Remarkable results have been achieved by DCNN-based self-supervised depth estimation approaches. However, most can handle either day-time or night-time images but not both. This paper proposes a domain-separated network that addresses this limitation by partitioning information into private and invariant domains, allowing for better depth estimation across varying illumination conditions. Experiments on the Oxford RobotCar dataset show state-of-the-art results for all-day images, proving the superiority of this approach.</a:t>
            </a:r>
            <a:endParaRPr sz="1300">
              <a:highlight>
                <a:srgbClr val="FFFFFF"/>
              </a:highlight>
              <a:latin typeface="Arial"/>
              <a:ea typeface="Arial"/>
              <a:cs typeface="Arial"/>
              <a:sym typeface="Arial"/>
            </a:endParaRPr>
          </a:p>
          <a:p>
            <a:pPr indent="0" lvl="0" marL="0" marR="952500" rtl="0" algn="l">
              <a:lnSpc>
                <a:spcPct val="109615"/>
              </a:lnSpc>
              <a:spcBef>
                <a:spcPts val="200"/>
              </a:spcBef>
              <a:spcAft>
                <a:spcPts val="0"/>
              </a:spcAft>
              <a:buNone/>
            </a:pPr>
            <a:r>
              <a:t/>
            </a:r>
            <a:endParaRPr sz="1300">
              <a:solidFill>
                <a:srgbClr val="1A0DAB"/>
              </a:solidFill>
              <a:highlight>
                <a:srgbClr val="FFFFFF"/>
              </a:highlight>
              <a:latin typeface="Arial"/>
              <a:ea typeface="Arial"/>
              <a:cs typeface="Arial"/>
              <a:sym typeface="Arial"/>
            </a:endParaRPr>
          </a:p>
          <a:p>
            <a:pPr indent="0" lvl="0" marL="0" rtl="0" algn="l">
              <a:spcBef>
                <a:spcPts val="2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